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0" r:id="rId6"/>
    <p:sldId id="262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5" r:id="rId22"/>
    <p:sldId id="277" r:id="rId23"/>
    <p:sldId id="281" r:id="rId24"/>
    <p:sldId id="263" r:id="rId25"/>
    <p:sldId id="282" r:id="rId26"/>
    <p:sldId id="264" r:id="rId27"/>
    <p:sldId id="283" r:id="rId28"/>
    <p:sldId id="265" r:id="rId29"/>
    <p:sldId id="284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D963-CFD3-45E7-94EB-B9A8D35EA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71C86-8614-437C-9364-5F8AEBCC3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435AF-E684-44D6-9E4B-D0DBA1BA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94EF-3E0E-4032-9780-2E3E4DBE6501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73DCE-0A66-489E-B80C-64B13EC2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F2CE6-6567-485F-8F77-CCB9E9EE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7EB4-2F5C-40AC-A33A-D3745EC81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9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E30DD-1F46-4A7C-B03D-97D87FE5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56F86-AFC6-4F22-BB57-392AF68C0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0C782-26C2-4673-821F-50741160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94EF-3E0E-4032-9780-2E3E4DBE6501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DDD27-B48F-48C7-8682-E75E568F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B9D8C-4304-4FFC-A136-3D9313D1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7EB4-2F5C-40AC-A33A-D3745EC81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1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066E8-28C2-4C02-9920-1CC5B9A39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DE0CA-3D7A-47DC-A27D-B1317E8C0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D0C7A-812A-49CA-BED6-2A105302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94EF-3E0E-4032-9780-2E3E4DBE6501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5D6B-A14D-428D-818C-72A8E4F9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676E-7EB9-4A5F-9FB5-55B3218D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7EB4-2F5C-40AC-A33A-D3745EC81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1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216A-847F-4954-927B-8AA15380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EA439-B53C-4462-B0C6-005B0E23F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60B40-4FE8-461B-B525-11E4337F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94EF-3E0E-4032-9780-2E3E4DBE6501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9B74B-5774-4EB0-956E-57EA7A83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A3A2B-B7D5-4B71-9197-AFB9B837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7EB4-2F5C-40AC-A33A-D3745EC81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9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84FB-F9C4-4C9A-A178-F66EEA01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B97DF-6DA3-4B89-B4EC-1C45BA2AC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DF9D8-FE33-4A09-855F-4B0A3C80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94EF-3E0E-4032-9780-2E3E4DBE6501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A2F11-BEE4-452A-ABDE-623E98DD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E8E02-255D-48BC-B6CB-E3DB5EAD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7EB4-2F5C-40AC-A33A-D3745EC81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0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884A-B01E-40AF-BD5F-99074AA5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C2A65-521F-4D5F-9CA9-26F7D62A5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C8BDB-4CD6-4237-B555-193EF8CA0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A1876-852A-4B2C-B626-60235671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94EF-3E0E-4032-9780-2E3E4DBE6501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14830-A8FC-47AC-B8E3-11D28A4C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89CE-5AE1-4CA1-BA67-67230447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7EB4-2F5C-40AC-A33A-D3745EC81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2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4114-3662-4DF7-BE1F-43C8B704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FADAC-37CD-4432-84B6-85D764CC3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FA91C-392E-4F8B-A364-E7D8700F9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A003C-2EDD-49BE-838C-A18BD215D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82945-434E-441F-AF71-57128156E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B3E9E-D0DD-4E39-82C4-973ED7B3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94EF-3E0E-4032-9780-2E3E4DBE6501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9A9DE-F8DF-4001-8C00-B7819BC0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9F87A0-3E72-489F-B7E8-C21E827C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7EB4-2F5C-40AC-A33A-D3745EC81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6B59-D65F-4CD7-9167-0335F46BB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F0E93B-B95F-40FB-99F2-758FB708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94EF-3E0E-4032-9780-2E3E4DBE6501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C1077-3797-43C4-BA26-1571A3FE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D96E8-13E6-4CAD-B522-DBD0D8F2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7EB4-2F5C-40AC-A33A-D3745EC81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4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C6033C-E5F1-4A5A-8F1A-C3716534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94EF-3E0E-4032-9780-2E3E4DBE6501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0E696-37DF-4966-8756-2602422E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865AF-820C-4CF7-8072-69AD075D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7EB4-2F5C-40AC-A33A-D3745EC81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4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052D-0D8B-41E7-BB5B-6E8A3881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B436C-61AA-4F47-9FDC-00F5B959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6D8FF-1BA0-4808-99E8-6766661C1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E2E9B-E295-474F-BD07-B0B757C2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94EF-3E0E-4032-9780-2E3E4DBE6501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4A05B-C9F9-4DC7-AB78-4A56D82E3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BE1AD-BE63-4705-9C22-DCDECA4D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7EB4-2F5C-40AC-A33A-D3745EC81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7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B2F4-FE0F-4872-BDCE-64BEA5A7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18810-51D1-44DB-BEC9-6B6B2934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D8669-4399-4281-8732-E95F748C5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9D13D-BE77-467C-B4DA-756F26D7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94EF-3E0E-4032-9780-2E3E4DBE6501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7F996-A13A-442E-A0CF-4900F409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70F6C-221A-4354-A840-654C3EF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7EB4-2F5C-40AC-A33A-D3745EC81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3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6FA853-61BB-4944-9957-E8F01BCA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93A31-5366-49E1-9CAD-DA053B589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A873-3BC7-457D-89E5-94CBFFD4A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794EF-3E0E-4032-9780-2E3E4DBE6501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FA629-740F-4F13-B4D2-112AD5635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04660-176C-4D3E-9DB1-B01C6C7A3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37EB4-2F5C-40AC-A33A-D3745EC81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0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F24D9-8BF0-4283-A44D-E8FE1AE6E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097"/>
            <a:ext cx="9144000" cy="2638803"/>
          </a:xfrm>
        </p:spPr>
        <p:txBody>
          <a:bodyPr>
            <a:noAutofit/>
          </a:bodyPr>
          <a:lstStyle/>
          <a:p>
            <a:r>
              <a:rPr lang="fa-IR" sz="9600" dirty="0"/>
              <a:t>عوارض بر مشاغل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549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34546D4-421D-4288-AE89-D6A658FA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1140" y="63786"/>
            <a:ext cx="1762991" cy="757093"/>
          </a:xfrm>
        </p:spPr>
        <p:txBody>
          <a:bodyPr/>
          <a:lstStyle/>
          <a:p>
            <a:pPr algn="r" rtl="1"/>
            <a:r>
              <a:rPr lang="fa-IR" dirty="0"/>
              <a:t>مثال 3 )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C642DB2-04CF-4D1A-8623-319D4B38A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2" y="829175"/>
            <a:ext cx="11412880" cy="5788392"/>
          </a:xfrm>
        </p:spPr>
      </p:pic>
    </p:spTree>
    <p:extLst>
      <p:ext uri="{BB962C8B-B14F-4D97-AF65-F5344CB8AC3E}">
        <p14:creationId xmlns:p14="http://schemas.microsoft.com/office/powerpoint/2010/main" val="55289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52F6-6A6B-4765-90EB-6D4A958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4684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2800" dirty="0"/>
              <a:t>کد نوسازی </a:t>
            </a:r>
            <a:r>
              <a:rPr lang="en-US" sz="2800" dirty="0"/>
              <a:t>1</a:t>
            </a:r>
            <a:r>
              <a:rPr lang="fa-IR" sz="2800" dirty="0"/>
              <a:t>-</a:t>
            </a:r>
            <a:r>
              <a:rPr lang="en-US" sz="2800" dirty="0"/>
              <a:t>2</a:t>
            </a:r>
            <a:r>
              <a:rPr lang="fa-IR" sz="2800" dirty="0"/>
              <a:t>-1-</a:t>
            </a:r>
            <a:r>
              <a:rPr lang="en-US" sz="2800" dirty="0"/>
              <a:t>3</a:t>
            </a:r>
            <a:r>
              <a:rPr lang="fa-IR" sz="2800" dirty="0"/>
              <a:t>-</a:t>
            </a:r>
            <a:r>
              <a:rPr lang="en-US" sz="2800" dirty="0"/>
              <a:t>74</a:t>
            </a:r>
            <a:r>
              <a:rPr lang="fa-IR" sz="2800" dirty="0"/>
              <a:t>-</a:t>
            </a:r>
            <a:r>
              <a:rPr lang="en-US" sz="2800" dirty="0"/>
              <a:t>5</a:t>
            </a:r>
            <a:r>
              <a:rPr lang="fa-IR" sz="2800" dirty="0"/>
              <a:t>-1   </a:t>
            </a:r>
            <a:br>
              <a:rPr lang="fa-IR" sz="2800" dirty="0"/>
            </a:br>
            <a:r>
              <a:rPr lang="fa-IR" sz="2800" dirty="0"/>
              <a:t>                                                                                                                              </a:t>
            </a:r>
            <a:r>
              <a:rPr lang="fa-IR" sz="3600" dirty="0"/>
              <a:t> </a:t>
            </a:r>
            <a:r>
              <a:rPr lang="fa-IR" sz="2800" dirty="0"/>
              <a:t>نوع شغل : بنگاه املاک    مساحت : 29.05 متر        حوزه درآمدی : یک       ماه فعالیت : 12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0ECA-2151-404A-B086-173B63E8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2389909"/>
            <a:ext cx="10647218" cy="4218708"/>
          </a:xfrm>
        </p:spPr>
        <p:txBody>
          <a:bodyPr/>
          <a:lstStyle/>
          <a:p>
            <a:pPr algn="r" rtl="1"/>
            <a:r>
              <a:rPr lang="en-US" dirty="0"/>
              <a:t>M</a:t>
            </a:r>
            <a:r>
              <a:rPr lang="fa-IR" dirty="0"/>
              <a:t> = 1.4         </a:t>
            </a:r>
            <a:r>
              <a:rPr lang="en-US" dirty="0"/>
              <a:t>Q</a:t>
            </a:r>
            <a:r>
              <a:rPr lang="fa-IR" dirty="0"/>
              <a:t> = 3.5            </a:t>
            </a:r>
            <a:r>
              <a:rPr lang="en-US" dirty="0"/>
              <a:t>P93</a:t>
            </a:r>
            <a:r>
              <a:rPr lang="fa-IR" dirty="0"/>
              <a:t> = 147000         </a:t>
            </a:r>
            <a:r>
              <a:rPr lang="en-US" dirty="0"/>
              <a:t>R</a:t>
            </a:r>
            <a:r>
              <a:rPr lang="fa-IR" dirty="0"/>
              <a:t> = 0.041 </a:t>
            </a:r>
          </a:p>
          <a:p>
            <a:pPr algn="r" rtl="1"/>
            <a:r>
              <a:rPr lang="en-US" dirty="0"/>
              <a:t>F </a:t>
            </a:r>
            <a:r>
              <a:rPr lang="fa-IR" dirty="0"/>
              <a:t> = 29.05 × 1 = 29.05 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عوارض با فرمول:1.4× 3.5 ×147000×0.041 × 29.05× 12= </a:t>
            </a:r>
            <a:r>
              <a:rPr lang="fa-IR" dirty="0">
                <a:solidFill>
                  <a:srgbClr val="FF0000"/>
                </a:solidFill>
              </a:rPr>
              <a:t>10294960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عوارض با نرخ تورم : 7357986 × 1.41 = 10374760</a:t>
            </a:r>
            <a:r>
              <a:rPr lang="fa-IR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34546D4-421D-4288-AE89-D6A658FA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518" y="63786"/>
            <a:ext cx="1742215" cy="757093"/>
          </a:xfrm>
        </p:spPr>
        <p:txBody>
          <a:bodyPr/>
          <a:lstStyle/>
          <a:p>
            <a:pPr algn="r" rtl="1"/>
            <a:r>
              <a:rPr lang="fa-IR" dirty="0"/>
              <a:t>مثال 4 )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F929A6-3765-485F-8194-30094B76E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0" y="820879"/>
            <a:ext cx="11205618" cy="5870865"/>
          </a:xfrm>
        </p:spPr>
      </p:pic>
    </p:spTree>
    <p:extLst>
      <p:ext uri="{BB962C8B-B14F-4D97-AF65-F5344CB8AC3E}">
        <p14:creationId xmlns:p14="http://schemas.microsoft.com/office/powerpoint/2010/main" val="198295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52F6-6A6B-4765-90EB-6D4A958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4684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2800" dirty="0"/>
              <a:t>کد نوسازی </a:t>
            </a:r>
            <a:r>
              <a:rPr lang="en-US" sz="2800" dirty="0"/>
              <a:t>1</a:t>
            </a:r>
            <a:r>
              <a:rPr lang="fa-IR" sz="2800" dirty="0"/>
              <a:t>-0-1-15-122-</a:t>
            </a:r>
            <a:r>
              <a:rPr lang="en-US" sz="2800" dirty="0"/>
              <a:t>5</a:t>
            </a:r>
            <a:r>
              <a:rPr lang="fa-IR" sz="2800" dirty="0"/>
              <a:t>-10   </a:t>
            </a:r>
            <a:br>
              <a:rPr lang="fa-IR" sz="2800" dirty="0"/>
            </a:br>
            <a:r>
              <a:rPr lang="fa-IR" sz="2800" dirty="0"/>
              <a:t>                                                                                                                              </a:t>
            </a:r>
            <a:r>
              <a:rPr lang="fa-IR" sz="3600" dirty="0"/>
              <a:t> </a:t>
            </a:r>
            <a:r>
              <a:rPr lang="fa-IR" sz="2800" dirty="0"/>
              <a:t>نوع شغل : باشگاه ورزشی    مساحت : 240 متر        حوزه درآمدی : سه       ماه فعالیت : 12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0ECA-2151-404A-B086-173B63E8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2389909"/>
            <a:ext cx="10647218" cy="4218708"/>
          </a:xfrm>
        </p:spPr>
        <p:txBody>
          <a:bodyPr/>
          <a:lstStyle/>
          <a:p>
            <a:pPr algn="r" rtl="1"/>
            <a:r>
              <a:rPr lang="en-US" dirty="0"/>
              <a:t>M</a:t>
            </a:r>
            <a:r>
              <a:rPr lang="fa-IR" dirty="0"/>
              <a:t> = 1         </a:t>
            </a:r>
            <a:r>
              <a:rPr lang="en-US" dirty="0"/>
              <a:t>Q</a:t>
            </a:r>
            <a:r>
              <a:rPr lang="fa-IR" dirty="0"/>
              <a:t> = 1.5            </a:t>
            </a:r>
            <a:r>
              <a:rPr lang="en-US" dirty="0"/>
              <a:t>P93</a:t>
            </a:r>
            <a:r>
              <a:rPr lang="fa-IR" dirty="0"/>
              <a:t> = 26000         </a:t>
            </a:r>
            <a:r>
              <a:rPr lang="en-US" dirty="0"/>
              <a:t>R</a:t>
            </a:r>
            <a:r>
              <a:rPr lang="fa-IR" dirty="0"/>
              <a:t> = 0.037 </a:t>
            </a:r>
          </a:p>
          <a:p>
            <a:pPr algn="r" rtl="1"/>
            <a:r>
              <a:rPr lang="en-US" dirty="0"/>
              <a:t>F </a:t>
            </a:r>
            <a:r>
              <a:rPr lang="fa-IR" dirty="0"/>
              <a:t> = 240 × 1 = 240 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عوارض با فرمول:1× 1.5 ×26000×0.037 × 240× 12= </a:t>
            </a:r>
            <a:r>
              <a:rPr lang="fa-IR" dirty="0">
                <a:solidFill>
                  <a:srgbClr val="FF0000"/>
                </a:solidFill>
              </a:rPr>
              <a:t>4155840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عوارض با نرخ تورم </a:t>
            </a:r>
            <a:r>
              <a:rPr lang="fa-IR"/>
              <a:t>: سال گذشته چون ضریب شغلی صفر بوده است، مقایسه با سال گذشته نمی شود.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4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F24D9-8BF0-4283-A44D-E8FE1AE6E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097"/>
            <a:ext cx="9144000" cy="2638803"/>
          </a:xfrm>
        </p:spPr>
        <p:txBody>
          <a:bodyPr>
            <a:noAutofit/>
          </a:bodyPr>
          <a:lstStyle/>
          <a:p>
            <a:r>
              <a:rPr lang="fa-IR" sz="9600" dirty="0"/>
              <a:t>بهای خدمات پسماند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265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52F6-6A6B-4765-90EB-6D4A958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6107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6000" dirty="0"/>
              <a:t>مصوبه شورای شهر مشهد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137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7A91-F872-485E-9CA3-38EAD60E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285056"/>
          </a:xfrm>
        </p:spPr>
        <p:txBody>
          <a:bodyPr>
            <a:normAutofit/>
          </a:bodyPr>
          <a:lstStyle/>
          <a:p>
            <a:pPr algn="just" rtl="1"/>
            <a:r>
              <a:rPr lang="fa-IR" sz="3200" dirty="0"/>
              <a:t>1 – بهای خدمات پرداختی توسط مودیان پسماند عادی برای واحدهای غیرمسکونی:     </a:t>
            </a:r>
            <a:r>
              <a:rPr lang="en-US" sz="3200" dirty="0"/>
              <a:t>     </a:t>
            </a:r>
            <a:r>
              <a:rPr lang="fa-IR" sz="32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C=Wi×(</a:t>
            </a:r>
            <a:r>
              <a:rPr lang="en-US" sz="3600" dirty="0" err="1">
                <a:solidFill>
                  <a:srgbClr val="FF0000"/>
                </a:solidFill>
              </a:rPr>
              <a:t>Ct+Cd</a:t>
            </a:r>
            <a:r>
              <a:rPr lang="en-US" sz="3600" dirty="0">
                <a:solidFill>
                  <a:srgbClr val="FF0000"/>
                </a:solidFill>
              </a:rPr>
              <a:t>) ×D×E2×E3</a:t>
            </a:r>
            <a:endParaRPr lang="fa-IR" sz="3600" dirty="0">
              <a:solidFill>
                <a:srgbClr val="FF0000"/>
              </a:solidFill>
            </a:endParaRPr>
          </a:p>
          <a:p>
            <a:pPr algn="just" rtl="1"/>
            <a:endParaRPr lang="fa-IR" sz="3600" dirty="0"/>
          </a:p>
          <a:p>
            <a:pPr algn="just" rtl="1"/>
            <a:r>
              <a:rPr lang="en-US" sz="3200" dirty="0"/>
              <a:t>C</a:t>
            </a:r>
            <a:r>
              <a:rPr lang="fa-IR" sz="3200" dirty="0"/>
              <a:t> = بهای سالانه خدمات مدیریت پسماند عادی واحد غیرمسکونی مورد نظر</a:t>
            </a:r>
          </a:p>
          <a:p>
            <a:pPr algn="just" rtl="1"/>
            <a:r>
              <a:rPr lang="en-US" sz="3200" dirty="0"/>
              <a:t>Wi</a:t>
            </a:r>
            <a:r>
              <a:rPr lang="fa-IR" sz="3200" dirty="0"/>
              <a:t> = متوسط تولید روزانه پسماند عادی در هر نوع فعالیت واحدهای غیر مسکونی(جدول پیوست شماره 1 )</a:t>
            </a:r>
          </a:p>
          <a:p>
            <a:pPr algn="just" rtl="1"/>
            <a:r>
              <a:rPr lang="en-US" sz="3200" dirty="0"/>
              <a:t>Ct</a:t>
            </a:r>
            <a:r>
              <a:rPr lang="fa-IR" sz="3200" dirty="0"/>
              <a:t> = بهای تمام شده جمع آوری و حمل یک کیلوگرم پسماند</a:t>
            </a:r>
          </a:p>
          <a:p>
            <a:pPr algn="just" rtl="1"/>
            <a:r>
              <a:rPr lang="en-US" sz="3200" dirty="0"/>
              <a:t>Cd</a:t>
            </a:r>
            <a:r>
              <a:rPr lang="fa-IR" sz="3200" dirty="0"/>
              <a:t> = بهای تمام شده پردازش و دفع یک کیلوگرم پسماند</a:t>
            </a:r>
          </a:p>
          <a:p>
            <a:pPr algn="just" rtl="1"/>
            <a:r>
              <a:rPr lang="en-US" sz="3200" dirty="0"/>
              <a:t>D</a:t>
            </a:r>
            <a:r>
              <a:rPr lang="fa-IR" sz="3200" dirty="0"/>
              <a:t> = تعداد روزهای کاری سال(290 روز)</a:t>
            </a:r>
          </a:p>
          <a:p>
            <a:pPr algn="just" rtl="1"/>
            <a:r>
              <a:rPr lang="en-US" sz="3200" dirty="0"/>
              <a:t>E2</a:t>
            </a:r>
            <a:r>
              <a:rPr lang="fa-IR" sz="3200" dirty="0"/>
              <a:t> = ضریب تشویق جهت گسترش تفکیک در مبدا ( کل پسماند تولیدی/ پسماند تفکیک شده) – 1  با شرط ( 1 ≥</a:t>
            </a:r>
            <a:r>
              <a:rPr lang="en-US" sz="3200" dirty="0"/>
              <a:t>E2 </a:t>
            </a:r>
            <a:r>
              <a:rPr lang="fa-IR" sz="3200" dirty="0"/>
              <a:t>≥ 0.7 )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963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7A91-F872-485E-9CA3-38EAD60E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285056"/>
          </a:xfrm>
        </p:spPr>
        <p:txBody>
          <a:bodyPr>
            <a:normAutofit/>
          </a:bodyPr>
          <a:lstStyle/>
          <a:p>
            <a:pPr algn="just" rtl="1"/>
            <a:r>
              <a:rPr lang="fa-IR" dirty="0"/>
              <a:t>تبصره 1 – ضریب تشویق جهت گسترش تفکیک در مبدا معادل یک می باشد و ...</a:t>
            </a:r>
          </a:p>
          <a:p>
            <a:pPr algn="just" rtl="1"/>
            <a:r>
              <a:rPr lang="fa-IR" dirty="0"/>
              <a:t>تبصره 2 - ...</a:t>
            </a:r>
          </a:p>
          <a:p>
            <a:pPr algn="just" rtl="1"/>
            <a:r>
              <a:rPr lang="fa-IR" dirty="0"/>
              <a:t>تبصره 3 – از تاریخ لازم الاجرا شدن این مصوبه بهای خدمات پسماند شامل تخفیف های مناسبتی نخواهد شد.</a:t>
            </a:r>
          </a:p>
          <a:p>
            <a:pPr algn="just" rtl="1"/>
            <a:r>
              <a:rPr lang="fa-IR" dirty="0"/>
              <a:t>تبصره 4 -...</a:t>
            </a:r>
          </a:p>
          <a:p>
            <a:pPr algn="just" rtl="1"/>
            <a:r>
              <a:rPr lang="fa-IR" dirty="0"/>
              <a:t>تبصره 5 - ...</a:t>
            </a:r>
          </a:p>
          <a:p>
            <a:pPr algn="just" rtl="1"/>
            <a:r>
              <a:rPr lang="en-US" dirty="0"/>
              <a:t>E3</a:t>
            </a:r>
            <a:r>
              <a:rPr lang="fa-IR" dirty="0"/>
              <a:t> = ضریب تعدیل بهای خدمات مدیریت پسماند برای هر نوع فعالیت واحدهای غیرمسکونی به شرح زیر محاسبه می گردد.</a:t>
            </a:r>
          </a:p>
          <a:p>
            <a:pPr algn="just" rtl="1"/>
            <a:r>
              <a:rPr lang="fa-IR" dirty="0"/>
              <a:t>1 ) واحدهای غیرمسکونی مشمول عوارض بر مشاغل : </a:t>
            </a:r>
          </a:p>
          <a:p>
            <a:pPr algn="just" rtl="1"/>
            <a:r>
              <a:rPr lang="fa-IR" sz="2400" dirty="0"/>
              <a:t>متوسط عوارض بر مشاغل هر فعالیت/عوارض بر مشاغل واحد غیرمسکونی مورد نظر = </a:t>
            </a:r>
            <a:r>
              <a:rPr lang="en-US" sz="2400" dirty="0"/>
              <a:t>E3</a:t>
            </a:r>
          </a:p>
          <a:p>
            <a:pPr algn="just" rtl="1"/>
            <a:r>
              <a:rPr lang="fa-IR" dirty="0"/>
              <a:t>2 ) واحدهای غیرمسکونی فاقد عوارض بر مشاغل : </a:t>
            </a:r>
            <a:r>
              <a:rPr lang="en-US" dirty="0"/>
              <a:t>E3=√S/√Sa</a:t>
            </a:r>
          </a:p>
        </p:txBody>
      </p:sp>
    </p:spTree>
    <p:extLst>
      <p:ext uri="{BB962C8B-B14F-4D97-AF65-F5344CB8AC3E}">
        <p14:creationId xmlns:p14="http://schemas.microsoft.com/office/powerpoint/2010/main" val="23588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7A91-F872-485E-9CA3-38EAD60E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3" y="207818"/>
            <a:ext cx="11305309" cy="6650182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fa-IR" dirty="0"/>
              <a:t>تبصره 6 – در محاسبه بهای خدمات پسماند عادی برای </a:t>
            </a:r>
            <a:r>
              <a:rPr lang="fa-IR" dirty="0">
                <a:solidFill>
                  <a:srgbClr val="FF0000"/>
                </a:solidFill>
              </a:rPr>
              <a:t>اماکن مذهبی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حسینیه ها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تکیه ها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مساجد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خیریه ها</a:t>
            </a:r>
            <a:r>
              <a:rPr lang="fa-IR" dirty="0"/>
              <a:t>، و </a:t>
            </a:r>
            <a:r>
              <a:rPr lang="fa-IR" dirty="0">
                <a:solidFill>
                  <a:srgbClr val="FF0000"/>
                </a:solidFill>
              </a:rPr>
              <a:t>مدارس ابتدایی و راهنمایی و متوسط دولتی </a:t>
            </a:r>
            <a:r>
              <a:rPr lang="fa-IR" dirty="0"/>
              <a:t>ضریب صفر لحاظ می گردد.</a:t>
            </a:r>
          </a:p>
          <a:p>
            <a:pPr algn="just" rtl="1"/>
            <a:r>
              <a:rPr lang="fa-IR" dirty="0"/>
              <a:t>تبصره 7 – افزایش بهای خدمات برای سال 1402 نسبت به سال 1401 حداکثر به میزان نرخ تورم اعلامی مرکز آمار ایران باشد.</a:t>
            </a:r>
          </a:p>
          <a:p>
            <a:pPr algn="just" rtl="1"/>
            <a:r>
              <a:rPr lang="fa-IR" dirty="0"/>
              <a:t>مشوقات....</a:t>
            </a:r>
          </a:p>
          <a:p>
            <a:pPr algn="just" rtl="1"/>
            <a:r>
              <a:rPr lang="fa-IR" sz="3200" dirty="0"/>
              <a:t>1 – 2 – مودیانی که در مهلت مقرر نسبت به پرداخت بدهی خود اقدام ننمایند، به استناد ماده 10 قانون درآمد پایدار و هزینه شهرداریها و دهیاریها،موجب تعلق جریمه ای در هنگام وصول به میزان 2 % به ازای هر ماه نسبت به مدت تاخیر و حداکثر تا میزان 24 % خواهد بود.</a:t>
            </a:r>
          </a:p>
          <a:p>
            <a:pPr algn="just" rtl="1"/>
            <a:r>
              <a:rPr lang="fa-IR" sz="3200" dirty="0"/>
              <a:t>1 – 3 – اشخاص حقیقی و حقوقی بهره بردار واحدهای غیرمسکونی واقع در محدوده قانونی شهر و حریم مشهد( در صورت ارائه خدمات در حریم شهر مشهد) مکلف به پرداخت بهای خدمات مدیریت پسماند می باشند. در صورت نقل و انتقال املاک بدون استعلام از شهرداری یا واگذاری بدون پرداخت و تسویه حساب، بدهی معوقه بهای خدمات مدیریت پسماند آن واحدها </a:t>
            </a:r>
            <a:r>
              <a:rPr lang="fa-IR" sz="3200" dirty="0">
                <a:solidFill>
                  <a:srgbClr val="FF0000"/>
                </a:solidFill>
              </a:rPr>
              <a:t>به عهده شخص انتقال گیرنده است</a:t>
            </a:r>
            <a:r>
              <a:rPr lang="fa-IR" sz="3200" dirty="0"/>
              <a:t>. لازم است این مهم از قبل به مودیان اطلاع رسانی گردد.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546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7A91-F872-485E-9CA3-38EAD60E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285056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fa-IR" sz="3200" dirty="0"/>
              <a:t>2 – بهای خدمات پرداختی توسط مودیان پسماند عادی برای واحدهای مسکونی:     </a:t>
            </a:r>
            <a:r>
              <a:rPr lang="en-US" sz="3200" dirty="0"/>
              <a:t>     </a:t>
            </a:r>
            <a:r>
              <a:rPr lang="fa-IR" sz="32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C=F ×D × R(</a:t>
            </a:r>
            <a:r>
              <a:rPr lang="en-US" sz="3600" dirty="0" err="1">
                <a:solidFill>
                  <a:srgbClr val="FF0000"/>
                </a:solidFill>
              </a:rPr>
              <a:t>Ct+Cd</a:t>
            </a:r>
            <a:r>
              <a:rPr lang="en-US" sz="3600" dirty="0">
                <a:solidFill>
                  <a:srgbClr val="FF0000"/>
                </a:solidFill>
              </a:rPr>
              <a:t>) ×E1×E2</a:t>
            </a:r>
            <a:endParaRPr lang="fa-IR" sz="3600" dirty="0">
              <a:solidFill>
                <a:srgbClr val="FF0000"/>
              </a:solidFill>
            </a:endParaRPr>
          </a:p>
          <a:p>
            <a:pPr algn="just" rtl="1"/>
            <a:r>
              <a:rPr lang="en-US" sz="3200" dirty="0"/>
              <a:t>C</a:t>
            </a:r>
            <a:r>
              <a:rPr lang="fa-IR" sz="3200" dirty="0"/>
              <a:t> = بهای سالانه خدمات مدیریت پسماند عادی شهری یک خانوار</a:t>
            </a:r>
          </a:p>
          <a:p>
            <a:pPr algn="just" rtl="1"/>
            <a:r>
              <a:rPr lang="en-US" sz="3200" dirty="0"/>
              <a:t>F</a:t>
            </a:r>
            <a:r>
              <a:rPr lang="fa-IR" sz="3200" dirty="0"/>
              <a:t> = بعد خانوار بر اساس آخرین سرشماری نفوس و مسکن کشور(3.3 نفر)</a:t>
            </a:r>
          </a:p>
          <a:p>
            <a:pPr algn="just" rtl="1"/>
            <a:r>
              <a:rPr lang="en-US" sz="3200" dirty="0"/>
              <a:t>D</a:t>
            </a:r>
            <a:r>
              <a:rPr lang="fa-IR" sz="3200" dirty="0"/>
              <a:t> = تعداد روزهای سال(365 روز)</a:t>
            </a:r>
          </a:p>
          <a:p>
            <a:pPr algn="just" rtl="1"/>
            <a:r>
              <a:rPr lang="en-US" sz="3200" dirty="0"/>
              <a:t>R</a:t>
            </a:r>
            <a:r>
              <a:rPr lang="fa-IR" sz="3200" dirty="0"/>
              <a:t> = سرانه روزانه تولید پسماند عادی هر فرد برای واحدهای مسکونی       ( 0.52 کیلوگرم در شبانه روز)</a:t>
            </a:r>
          </a:p>
          <a:p>
            <a:pPr algn="just" rtl="1"/>
            <a:r>
              <a:rPr lang="en-US" sz="3200" dirty="0"/>
              <a:t>Ct</a:t>
            </a:r>
            <a:r>
              <a:rPr lang="fa-IR" sz="3200" dirty="0"/>
              <a:t> = بهای تمام شده جمع آوری و حمل یک کیلوگرم پسماند</a:t>
            </a:r>
          </a:p>
          <a:p>
            <a:pPr algn="just" rtl="1"/>
            <a:r>
              <a:rPr lang="en-US" sz="3200" dirty="0"/>
              <a:t>Cd</a:t>
            </a:r>
            <a:r>
              <a:rPr lang="fa-IR" sz="3200" dirty="0"/>
              <a:t> = بهای تمام شده پردازش و دفع یک کیلوگرم پسماند</a:t>
            </a:r>
          </a:p>
          <a:p>
            <a:pPr algn="just" rtl="1"/>
            <a:r>
              <a:rPr lang="en-US" sz="3200" dirty="0"/>
              <a:t>E1</a:t>
            </a:r>
            <a:r>
              <a:rPr lang="fa-IR" sz="3200" dirty="0"/>
              <a:t> = ضریب تعدیل( متوسط عوارض نوسازی یک واحد مسکونی / عوارض نوسازی واحد مسکونی مورد نظر) با شرط ( </a:t>
            </a:r>
            <a:r>
              <a:rPr lang="en-US" sz="3200" dirty="0"/>
              <a:t>1.5</a:t>
            </a:r>
            <a:r>
              <a:rPr lang="fa-IR" sz="3200" dirty="0"/>
              <a:t> ≥</a:t>
            </a:r>
            <a:r>
              <a:rPr lang="en-US" sz="3200" dirty="0"/>
              <a:t>E1 </a:t>
            </a:r>
            <a:r>
              <a:rPr lang="fa-IR" sz="3200" dirty="0"/>
              <a:t>≥ </a:t>
            </a:r>
            <a:r>
              <a:rPr lang="en-US" sz="3200" dirty="0"/>
              <a:t>0.4</a:t>
            </a:r>
            <a:r>
              <a:rPr lang="fa-IR" sz="3200" dirty="0"/>
              <a:t> )</a:t>
            </a:r>
          </a:p>
          <a:p>
            <a:pPr algn="just" rtl="1"/>
            <a:r>
              <a:rPr lang="en-US" sz="3200" dirty="0"/>
              <a:t>E2</a:t>
            </a:r>
            <a:r>
              <a:rPr lang="fa-IR" sz="3200" dirty="0"/>
              <a:t> = ضریب تشویق جهت گسترش تفکیک در مبدا ( کل پسماند تولیدی/ پسماند تفکیک شده) – 1  با شرط ( 1 ≥</a:t>
            </a:r>
            <a:r>
              <a:rPr lang="en-US" sz="3200" dirty="0"/>
              <a:t>E2 </a:t>
            </a:r>
            <a:r>
              <a:rPr lang="fa-IR" sz="3200" dirty="0"/>
              <a:t>≥ 0.7 )</a:t>
            </a:r>
            <a:r>
              <a:rPr lang="en-US" sz="3200" dirty="0"/>
              <a:t> )</a:t>
            </a:r>
            <a:r>
              <a:rPr lang="fa-IR" sz="3200" dirty="0"/>
              <a:t> </a:t>
            </a:r>
            <a:r>
              <a:rPr lang="en-US" sz="3200" dirty="0"/>
              <a:t>E2=0.87</a:t>
            </a:r>
            <a:r>
              <a:rPr lang="fa-IR" sz="3200" dirty="0"/>
              <a:t>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60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52F6-6A6B-4765-90EB-6D4A958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6107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6000" dirty="0"/>
              <a:t>مصوبه شورای شهر مشهد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948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7A91-F872-485E-9CA3-38EAD60E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285056"/>
          </a:xfrm>
        </p:spPr>
        <p:txBody>
          <a:bodyPr>
            <a:normAutofit/>
          </a:bodyPr>
          <a:lstStyle/>
          <a:p>
            <a:pPr algn="just" rtl="1"/>
            <a:r>
              <a:rPr lang="fa-IR" dirty="0"/>
              <a:t>تبصره 1 –...</a:t>
            </a:r>
          </a:p>
          <a:p>
            <a:pPr algn="just" rtl="1"/>
            <a:r>
              <a:rPr lang="fa-IR" dirty="0"/>
              <a:t>تبصره 2 - ...</a:t>
            </a:r>
          </a:p>
          <a:p>
            <a:pPr algn="just" rtl="1"/>
            <a:r>
              <a:rPr lang="fa-IR" dirty="0"/>
              <a:t>تبصره 3 – از تاریخ لازم الاجرا شدن این مصوبه بهای خدمات پسماند شامل تخفیف های مناسبتی نخواهد شد.</a:t>
            </a:r>
          </a:p>
          <a:p>
            <a:pPr algn="just" rtl="1"/>
            <a:r>
              <a:rPr lang="fa-IR" dirty="0"/>
              <a:t>تبصره 4 -...</a:t>
            </a:r>
          </a:p>
          <a:p>
            <a:pPr algn="just" rtl="1"/>
            <a:r>
              <a:rPr lang="fa-IR" dirty="0"/>
              <a:t>تبصره 5 - ...</a:t>
            </a:r>
          </a:p>
          <a:p>
            <a:pPr algn="just" rtl="1"/>
            <a:r>
              <a:rPr lang="fa-IR" dirty="0"/>
              <a:t>تبصره 6 -  افزایش بهای خدمات برای سال 1402 نسبت به سال 1401 حداکثر به میزان نرخ تورم اعلامی مرکز آمار ایران باشد.</a:t>
            </a:r>
          </a:p>
          <a:p>
            <a:pPr algn="just" rtl="1"/>
            <a:r>
              <a:rPr lang="fa-IR" dirty="0"/>
              <a:t>جدول شماره 2 )</a:t>
            </a:r>
          </a:p>
          <a:p>
            <a:pPr algn="just" rtl="1"/>
            <a:r>
              <a:rPr lang="fa-IR" dirty="0"/>
              <a:t>...</a:t>
            </a:r>
          </a:p>
          <a:p>
            <a:pPr algn="just" rtl="1"/>
            <a:r>
              <a:rPr lang="en-US" dirty="0"/>
              <a:t>Ct</a:t>
            </a:r>
            <a:r>
              <a:rPr lang="fa-IR" dirty="0"/>
              <a:t> = 9282 ریال</a:t>
            </a:r>
          </a:p>
          <a:p>
            <a:pPr algn="just" rtl="1"/>
            <a:r>
              <a:rPr lang="en-US" dirty="0"/>
              <a:t>Cd</a:t>
            </a:r>
            <a:r>
              <a:rPr lang="fa-IR" dirty="0"/>
              <a:t> = 3024 ریال</a:t>
            </a:r>
          </a:p>
        </p:txBody>
      </p:sp>
    </p:spTree>
    <p:extLst>
      <p:ext uri="{BB962C8B-B14F-4D97-AF65-F5344CB8AC3E}">
        <p14:creationId xmlns:p14="http://schemas.microsoft.com/office/powerpoint/2010/main" val="449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7A91-F872-485E-9CA3-38EAD60E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285056"/>
          </a:xfrm>
        </p:spPr>
        <p:txBody>
          <a:bodyPr>
            <a:normAutofit/>
          </a:bodyPr>
          <a:lstStyle/>
          <a:p>
            <a:pPr algn="just" rtl="1"/>
            <a:r>
              <a:rPr lang="fa-IR" dirty="0"/>
              <a:t>خلاصه نحوه محاسبه پسماند :</a:t>
            </a:r>
          </a:p>
          <a:p>
            <a:pPr algn="just" rtl="1"/>
            <a:endParaRPr lang="fa-IR" dirty="0"/>
          </a:p>
          <a:p>
            <a:pPr algn="just" rtl="1"/>
            <a:r>
              <a:rPr lang="fa-IR" dirty="0"/>
              <a:t>پسماند غیرمسکونی مشمول عوارض بر مشاغل:</a:t>
            </a:r>
          </a:p>
          <a:p>
            <a:pPr algn="just" rtl="1"/>
            <a:r>
              <a:rPr lang="fa-IR" dirty="0"/>
              <a:t>3568740 × </a:t>
            </a:r>
            <a:r>
              <a:rPr lang="en-US" dirty="0"/>
              <a:t>Wi</a:t>
            </a:r>
            <a:r>
              <a:rPr lang="fa-IR" dirty="0"/>
              <a:t> ( بر اساس جدول 1 ) × </a:t>
            </a:r>
            <a:r>
              <a:rPr lang="en-US" dirty="0"/>
              <a:t>E3</a:t>
            </a:r>
            <a:r>
              <a:rPr lang="fa-IR" dirty="0"/>
              <a:t> ( متوسط کسب و پیشه 1401 همان فعالیت / کسب و پیشه 1401 واحد مورد نظر )</a:t>
            </a:r>
          </a:p>
          <a:p>
            <a:pPr algn="just" rtl="1"/>
            <a:endParaRPr lang="fa-IR" dirty="0"/>
          </a:p>
          <a:p>
            <a:pPr algn="just" rtl="1"/>
            <a:r>
              <a:rPr lang="fa-IR" dirty="0"/>
              <a:t>پسماند غیرمسکونی فاقد عوارض بر مشاغل :</a:t>
            </a:r>
          </a:p>
          <a:p>
            <a:pPr algn="just" rtl="1"/>
            <a:r>
              <a:rPr lang="fa-IR" dirty="0"/>
              <a:t>3568740 × </a:t>
            </a:r>
            <a:r>
              <a:rPr lang="en-US" dirty="0"/>
              <a:t>Wi</a:t>
            </a:r>
            <a:r>
              <a:rPr lang="fa-IR" dirty="0"/>
              <a:t> ( بر اساس جدول 1 ) × </a:t>
            </a:r>
            <a:r>
              <a:rPr lang="en-US" dirty="0"/>
              <a:t>E3</a:t>
            </a:r>
            <a:r>
              <a:rPr lang="fa-IR" dirty="0"/>
              <a:t> ( رادیکال مساحت متوسط کاربری / رادیکال مساحت واحد مورد نظر)</a:t>
            </a:r>
          </a:p>
          <a:p>
            <a:pPr algn="just" rtl="1"/>
            <a:endParaRPr lang="fa-IR" dirty="0"/>
          </a:p>
          <a:p>
            <a:pPr algn="just" rtl="1"/>
            <a:r>
              <a:rPr lang="fa-IR" dirty="0"/>
              <a:t>پسماند مسکونی :</a:t>
            </a:r>
          </a:p>
          <a:p>
            <a:pPr algn="just" rtl="1"/>
            <a:r>
              <a:rPr lang="fa-IR" dirty="0"/>
              <a:t>6705734 × </a:t>
            </a:r>
            <a:r>
              <a:rPr lang="en-US" dirty="0"/>
              <a:t>E1</a:t>
            </a:r>
            <a:r>
              <a:rPr lang="fa-IR" dirty="0"/>
              <a:t> ( متوسط نوسازی مسکونی 1401 مشهد/ نوسازی 1401 واحد مورد نظر )</a:t>
            </a:r>
          </a:p>
          <a:p>
            <a:pPr algn="just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914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B88122-D3D8-46F1-9081-66EEC47D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804" y="230042"/>
            <a:ext cx="1838892" cy="1325563"/>
          </a:xfrm>
        </p:spPr>
        <p:txBody>
          <a:bodyPr/>
          <a:lstStyle/>
          <a:p>
            <a:pPr algn="r" rtl="1"/>
            <a:r>
              <a:rPr lang="fa-IR" dirty="0"/>
              <a:t>مثال 5 )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8C915A-E823-40D8-85F2-99F8F33DE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1" y="365125"/>
            <a:ext cx="9714783" cy="6182136"/>
          </a:xfrm>
        </p:spPr>
      </p:pic>
    </p:spTree>
    <p:extLst>
      <p:ext uri="{BB962C8B-B14F-4D97-AF65-F5344CB8AC3E}">
        <p14:creationId xmlns:p14="http://schemas.microsoft.com/office/powerpoint/2010/main" val="146880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52F6-6A6B-4765-90EB-6D4A958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4684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/>
              <a:t>کد نوسازی 1-0-1-1-1-1-1     </a:t>
            </a:r>
            <a:r>
              <a:rPr lang="fa-IR" sz="3600" dirty="0"/>
              <a:t> </a:t>
            </a:r>
            <a:r>
              <a:rPr lang="fa-IR" sz="2800" dirty="0"/>
              <a:t>نوع شغل : صنایع فلزی ( واحد غیرمسکونی مشمول عوارض بر مشاغل)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0ECA-2151-404A-B086-173B63E8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2057400"/>
            <a:ext cx="10647218" cy="4551217"/>
          </a:xfrm>
        </p:spPr>
        <p:txBody>
          <a:bodyPr>
            <a:normAutofit/>
          </a:bodyPr>
          <a:lstStyle/>
          <a:p>
            <a:pPr algn="r" rtl="1"/>
            <a:r>
              <a:rPr lang="en-US" dirty="0"/>
              <a:t>Wi</a:t>
            </a:r>
            <a:r>
              <a:rPr lang="fa-IR" dirty="0"/>
              <a:t> = </a:t>
            </a:r>
            <a:r>
              <a:rPr lang="en-US" dirty="0"/>
              <a:t>5.3</a:t>
            </a:r>
            <a:r>
              <a:rPr lang="fa-IR" dirty="0"/>
              <a:t>         </a:t>
            </a:r>
            <a:r>
              <a:rPr lang="en-US" dirty="0" err="1"/>
              <a:t>Ct+Cd</a:t>
            </a:r>
            <a:r>
              <a:rPr lang="fa-IR" dirty="0"/>
              <a:t> = </a:t>
            </a:r>
            <a:r>
              <a:rPr lang="en-US" dirty="0"/>
              <a:t>12306</a:t>
            </a:r>
            <a:r>
              <a:rPr lang="fa-IR" dirty="0"/>
              <a:t>            </a:t>
            </a:r>
            <a:r>
              <a:rPr lang="en-US" dirty="0"/>
              <a:t>D</a:t>
            </a:r>
            <a:r>
              <a:rPr lang="fa-IR" dirty="0"/>
              <a:t> = </a:t>
            </a:r>
            <a:r>
              <a:rPr lang="en-US" dirty="0"/>
              <a:t>290</a:t>
            </a:r>
            <a:r>
              <a:rPr lang="fa-IR" dirty="0"/>
              <a:t>         </a:t>
            </a:r>
            <a:r>
              <a:rPr lang="en-US" dirty="0"/>
              <a:t>E2</a:t>
            </a:r>
            <a:r>
              <a:rPr lang="fa-IR" dirty="0"/>
              <a:t> = </a:t>
            </a:r>
            <a:r>
              <a:rPr lang="en-US" dirty="0"/>
              <a:t>1</a:t>
            </a:r>
            <a:r>
              <a:rPr lang="fa-IR" dirty="0"/>
              <a:t> </a:t>
            </a:r>
          </a:p>
          <a:p>
            <a:pPr algn="r" rtl="1"/>
            <a:endParaRPr lang="fa-IR" dirty="0"/>
          </a:p>
          <a:p>
            <a:pPr algn="r" rtl="1"/>
            <a:r>
              <a:rPr lang="en-US" dirty="0"/>
              <a:t>E3 </a:t>
            </a:r>
            <a:r>
              <a:rPr lang="fa-IR" dirty="0"/>
              <a:t> = متوسط صنفی 1401 صنایع فلزی / صنفی 1401 واحد مذکور= 3627607/2325067 = 1.560 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پسماند با فرمول:5.3 × 12306 × 290 × 1 × 1.560 = 29506342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پسماند با نرخ تورم : 1813804 × 1.41 = </a:t>
            </a:r>
            <a:r>
              <a:rPr lang="fa-IR" dirty="0">
                <a:solidFill>
                  <a:srgbClr val="FF0000"/>
                </a:solidFill>
              </a:rPr>
              <a:t>2557463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16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52F6-6A6B-4765-90EB-6D4A958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133" y="84569"/>
            <a:ext cx="1700645" cy="996084"/>
          </a:xfrm>
        </p:spPr>
        <p:txBody>
          <a:bodyPr/>
          <a:lstStyle/>
          <a:p>
            <a:pPr algn="r" rtl="1"/>
            <a:r>
              <a:rPr lang="fa-IR" dirty="0"/>
              <a:t>مثال 6 )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55D60B-2D7D-4DDB-91BA-691B2B3A1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8" y="1070264"/>
            <a:ext cx="10811862" cy="5563466"/>
          </a:xfrm>
        </p:spPr>
      </p:pic>
    </p:spTree>
    <p:extLst>
      <p:ext uri="{BB962C8B-B14F-4D97-AF65-F5344CB8AC3E}">
        <p14:creationId xmlns:p14="http://schemas.microsoft.com/office/powerpoint/2010/main" val="2116740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52F6-6A6B-4765-90EB-6D4A958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4684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/>
              <a:t>کد نوسازی 3-0-1-1-1-1-1     </a:t>
            </a:r>
            <a:r>
              <a:rPr lang="fa-IR" sz="3600" dirty="0"/>
              <a:t> </a:t>
            </a:r>
            <a:r>
              <a:rPr lang="fa-IR" sz="2800" dirty="0"/>
              <a:t>نوع شغل : چلوکبابی و چلوخورشتی( واحد غیرمسکونی مشمول عوارض بر مشاغل)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0ECA-2151-404A-B086-173B63E8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2057400"/>
            <a:ext cx="10647218" cy="4551217"/>
          </a:xfrm>
        </p:spPr>
        <p:txBody>
          <a:bodyPr>
            <a:normAutofit/>
          </a:bodyPr>
          <a:lstStyle/>
          <a:p>
            <a:pPr algn="r" rtl="1"/>
            <a:r>
              <a:rPr lang="en-US" dirty="0"/>
              <a:t>Wi</a:t>
            </a:r>
            <a:r>
              <a:rPr lang="fa-IR" dirty="0"/>
              <a:t> = 26.9         </a:t>
            </a:r>
            <a:r>
              <a:rPr lang="en-US" dirty="0" err="1"/>
              <a:t>Ct+Cd</a:t>
            </a:r>
            <a:r>
              <a:rPr lang="fa-IR" dirty="0"/>
              <a:t> = </a:t>
            </a:r>
            <a:r>
              <a:rPr lang="en-US" dirty="0"/>
              <a:t>12306</a:t>
            </a:r>
            <a:r>
              <a:rPr lang="fa-IR" dirty="0"/>
              <a:t>            </a:t>
            </a:r>
            <a:r>
              <a:rPr lang="en-US" dirty="0"/>
              <a:t>D</a:t>
            </a:r>
            <a:r>
              <a:rPr lang="fa-IR" dirty="0"/>
              <a:t> = </a:t>
            </a:r>
            <a:r>
              <a:rPr lang="en-US" dirty="0"/>
              <a:t>290</a:t>
            </a:r>
            <a:r>
              <a:rPr lang="fa-IR" dirty="0"/>
              <a:t>         </a:t>
            </a:r>
            <a:r>
              <a:rPr lang="en-US" dirty="0"/>
              <a:t>E2</a:t>
            </a:r>
            <a:r>
              <a:rPr lang="fa-IR" dirty="0"/>
              <a:t> = </a:t>
            </a:r>
            <a:r>
              <a:rPr lang="en-US" dirty="0"/>
              <a:t>1</a:t>
            </a:r>
            <a:r>
              <a:rPr lang="fa-IR" dirty="0"/>
              <a:t> </a:t>
            </a:r>
          </a:p>
          <a:p>
            <a:pPr algn="r" rtl="1"/>
            <a:endParaRPr lang="fa-IR" dirty="0"/>
          </a:p>
          <a:p>
            <a:pPr algn="r" rtl="1"/>
            <a:r>
              <a:rPr lang="en-US" dirty="0"/>
              <a:t>E3 </a:t>
            </a:r>
            <a:r>
              <a:rPr lang="fa-IR" dirty="0"/>
              <a:t> = متوسط صنفی 1401 چلوکبابی/ صنفی 1401 واحد مذکور= 26427080/9676750 = 2.73 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پسماند با فرمول:26.9 × 12306 × 290 × 1 × 2.73 = 262172326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پسماند با نرخ تورم : 66067700 × 1.41 = </a:t>
            </a:r>
            <a:r>
              <a:rPr lang="fa-IR" dirty="0">
                <a:solidFill>
                  <a:srgbClr val="FF0000"/>
                </a:solidFill>
              </a:rPr>
              <a:t>93155457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4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52F6-6A6B-4765-90EB-6D4A958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128" y="63787"/>
            <a:ext cx="1721432" cy="850611"/>
          </a:xfrm>
        </p:spPr>
        <p:txBody>
          <a:bodyPr/>
          <a:lstStyle/>
          <a:p>
            <a:pPr algn="r" rtl="1"/>
            <a:r>
              <a:rPr lang="fa-IR" dirty="0"/>
              <a:t>مثال 7 )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426CBB-EA17-480D-A640-777E2FE4B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2" y="914398"/>
            <a:ext cx="11538836" cy="5634436"/>
          </a:xfrm>
        </p:spPr>
      </p:pic>
    </p:spTree>
    <p:extLst>
      <p:ext uri="{BB962C8B-B14F-4D97-AF65-F5344CB8AC3E}">
        <p14:creationId xmlns:p14="http://schemas.microsoft.com/office/powerpoint/2010/main" val="1907700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52F6-6A6B-4765-90EB-6D4A958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4684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/>
              <a:t>کد نوسازی 60-58-2-3     </a:t>
            </a:r>
            <a:r>
              <a:rPr lang="fa-IR" sz="3600" dirty="0"/>
              <a:t> </a:t>
            </a:r>
            <a:r>
              <a:rPr lang="fa-IR" sz="2800" dirty="0"/>
              <a:t>نوع کاربری : مسکونی          تعداد واحد :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0ECA-2151-404A-B086-173B63E8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2057400"/>
            <a:ext cx="10647218" cy="4551217"/>
          </a:xfrm>
        </p:spPr>
        <p:txBody>
          <a:bodyPr>
            <a:normAutofit lnSpcReduction="10000"/>
          </a:bodyPr>
          <a:lstStyle/>
          <a:p>
            <a:pPr algn="r" rtl="1"/>
            <a:r>
              <a:rPr lang="en-US" dirty="0"/>
              <a:t>F</a:t>
            </a:r>
            <a:r>
              <a:rPr lang="fa-IR" dirty="0"/>
              <a:t> = </a:t>
            </a:r>
            <a:r>
              <a:rPr lang="en-US" dirty="0"/>
              <a:t>3.3</a:t>
            </a:r>
            <a:r>
              <a:rPr lang="fa-IR" dirty="0"/>
              <a:t> </a:t>
            </a:r>
            <a:r>
              <a:rPr lang="en-US" dirty="0"/>
              <a:t>D      </a:t>
            </a:r>
            <a:r>
              <a:rPr lang="fa-IR" dirty="0"/>
              <a:t> = </a:t>
            </a:r>
            <a:r>
              <a:rPr lang="en-US" dirty="0"/>
              <a:t>365</a:t>
            </a:r>
            <a:r>
              <a:rPr lang="fa-IR" dirty="0"/>
              <a:t> </a:t>
            </a:r>
            <a:r>
              <a:rPr lang="en-US" dirty="0"/>
              <a:t>      </a:t>
            </a:r>
            <a:r>
              <a:rPr lang="fa-IR" dirty="0"/>
              <a:t> </a:t>
            </a:r>
            <a:r>
              <a:rPr lang="en-US" dirty="0"/>
              <a:t>R</a:t>
            </a:r>
            <a:r>
              <a:rPr lang="fa-IR" dirty="0"/>
              <a:t>= 0.52</a:t>
            </a:r>
            <a:r>
              <a:rPr lang="en-US" dirty="0"/>
              <a:t> </a:t>
            </a:r>
            <a:r>
              <a:rPr lang="fa-IR" dirty="0"/>
              <a:t>    </a:t>
            </a:r>
            <a:r>
              <a:rPr lang="en-US" dirty="0" err="1"/>
              <a:t>Ct+Cd</a:t>
            </a:r>
            <a:r>
              <a:rPr lang="fa-IR" dirty="0"/>
              <a:t> = </a:t>
            </a:r>
            <a:r>
              <a:rPr lang="en-US" dirty="0"/>
              <a:t>12306</a:t>
            </a:r>
            <a:r>
              <a:rPr lang="fa-IR" dirty="0"/>
              <a:t> </a:t>
            </a:r>
            <a:r>
              <a:rPr lang="en-US" dirty="0"/>
              <a:t> </a:t>
            </a:r>
            <a:r>
              <a:rPr lang="fa-IR" dirty="0"/>
              <a:t>   </a:t>
            </a:r>
            <a:r>
              <a:rPr lang="en-US" dirty="0"/>
              <a:t>E2</a:t>
            </a:r>
            <a:r>
              <a:rPr lang="fa-IR" dirty="0"/>
              <a:t>= 0.87 </a:t>
            </a:r>
          </a:p>
          <a:p>
            <a:pPr algn="r" rtl="1"/>
            <a:endParaRPr lang="fa-IR" dirty="0"/>
          </a:p>
          <a:p>
            <a:pPr algn="r" rtl="1"/>
            <a:r>
              <a:rPr lang="en-US" dirty="0"/>
              <a:t>E1 </a:t>
            </a:r>
            <a:r>
              <a:rPr lang="fa-IR" dirty="0"/>
              <a:t> = متوسط نوسازی 1401 مشهد/ نوسازی 1401 واحد مذکور= 1078197/1636837 = 0.6587 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پسماند با فرمول:3.3 × 365 × 0.52 × 12306 × 0.6587 × 0.87 = 4417067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پسماند با نرخ تورم : 2879234 × 1.41 = </a:t>
            </a:r>
            <a:r>
              <a:rPr lang="fa-IR" dirty="0">
                <a:solidFill>
                  <a:srgbClr val="FF0000"/>
                </a:solidFill>
              </a:rPr>
              <a:t>4059720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52F6-6A6B-4765-90EB-6D4A958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864" y="11832"/>
            <a:ext cx="1627911" cy="850614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/>
              <a:t>مثال 8 )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C47E46-8A12-473C-A249-95BF538AA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1" y="860337"/>
            <a:ext cx="11433003" cy="5789846"/>
          </a:xfrm>
        </p:spPr>
      </p:pic>
    </p:spTree>
    <p:extLst>
      <p:ext uri="{BB962C8B-B14F-4D97-AF65-F5344CB8AC3E}">
        <p14:creationId xmlns:p14="http://schemas.microsoft.com/office/powerpoint/2010/main" val="2738106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52F6-6A6B-4765-90EB-6D4A958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4684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/>
              <a:t>کد نوسازی 6-1-10-1     </a:t>
            </a:r>
            <a:r>
              <a:rPr lang="fa-IR" sz="3600" dirty="0"/>
              <a:t> </a:t>
            </a:r>
            <a:r>
              <a:rPr lang="fa-IR" sz="2800" dirty="0"/>
              <a:t>نوع کاربری : اداری ( واحد غیرمسکونی فاقد عوارض بر مشاغل)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0ECA-2151-404A-B086-173B63E8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2057400"/>
            <a:ext cx="10647218" cy="4551217"/>
          </a:xfrm>
        </p:spPr>
        <p:txBody>
          <a:bodyPr>
            <a:normAutofit/>
          </a:bodyPr>
          <a:lstStyle/>
          <a:p>
            <a:pPr algn="r" rtl="1"/>
            <a:r>
              <a:rPr lang="en-US" dirty="0"/>
              <a:t>Wi</a:t>
            </a:r>
            <a:r>
              <a:rPr lang="fa-IR" dirty="0"/>
              <a:t> = 7.2         </a:t>
            </a:r>
            <a:r>
              <a:rPr lang="en-US" dirty="0" err="1"/>
              <a:t>Ct+Cd</a:t>
            </a:r>
            <a:r>
              <a:rPr lang="fa-IR" dirty="0"/>
              <a:t> = </a:t>
            </a:r>
            <a:r>
              <a:rPr lang="en-US" dirty="0"/>
              <a:t>12306</a:t>
            </a:r>
            <a:r>
              <a:rPr lang="fa-IR" dirty="0"/>
              <a:t>            </a:t>
            </a:r>
            <a:r>
              <a:rPr lang="en-US" dirty="0"/>
              <a:t>D</a:t>
            </a:r>
            <a:r>
              <a:rPr lang="fa-IR" dirty="0"/>
              <a:t> = </a:t>
            </a:r>
            <a:r>
              <a:rPr lang="en-US" dirty="0"/>
              <a:t>290</a:t>
            </a:r>
            <a:r>
              <a:rPr lang="fa-IR" dirty="0"/>
              <a:t>         </a:t>
            </a:r>
            <a:r>
              <a:rPr lang="en-US" dirty="0"/>
              <a:t>E2</a:t>
            </a:r>
            <a:r>
              <a:rPr lang="fa-IR" dirty="0"/>
              <a:t> = </a:t>
            </a:r>
            <a:r>
              <a:rPr lang="en-US" dirty="0"/>
              <a:t>1</a:t>
            </a:r>
            <a:r>
              <a:rPr lang="fa-IR" dirty="0"/>
              <a:t> </a:t>
            </a:r>
          </a:p>
          <a:p>
            <a:pPr algn="r" rtl="1"/>
            <a:endParaRPr lang="fa-IR" dirty="0"/>
          </a:p>
          <a:p>
            <a:pPr algn="r" rtl="1"/>
            <a:r>
              <a:rPr lang="en-US" dirty="0"/>
              <a:t>E3 </a:t>
            </a:r>
            <a:r>
              <a:rPr lang="fa-IR" dirty="0"/>
              <a:t> = </a:t>
            </a:r>
            <a:r>
              <a:rPr lang="fa-IR" sz="2400" dirty="0"/>
              <a:t>رادیکال متوسط مساحت در کاربری اداری/ رادیکال مساحت واحد غیرمسکونی مورد نظر</a:t>
            </a:r>
            <a:r>
              <a:rPr lang="fa-IR" dirty="0"/>
              <a:t>= 2277√/6546.4√ = 1.696 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پسماند با فرمول:7.2 × 12306 × 290 × 1 × 1.696 = </a:t>
            </a:r>
            <a:r>
              <a:rPr lang="fa-IR" dirty="0">
                <a:solidFill>
                  <a:srgbClr val="FF0000"/>
                </a:solidFill>
              </a:rPr>
              <a:t>43578597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پسماند با نرخ تورم : 63806163 × 1.41 = 89966690</a:t>
            </a:r>
            <a:r>
              <a:rPr lang="fa-IR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7A91-F872-485E-9CA3-38EAD60E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285056"/>
          </a:xfrm>
        </p:spPr>
        <p:txBody>
          <a:bodyPr>
            <a:normAutofit/>
          </a:bodyPr>
          <a:lstStyle/>
          <a:p>
            <a:pPr algn="just" rtl="1"/>
            <a:r>
              <a:rPr lang="fa-IR" sz="4800" dirty="0"/>
              <a:t>ماده 1 – عوارض بر مشاغل تمامی اشخاص حقیقی و حقوقی </a:t>
            </a:r>
            <a:r>
              <a:rPr lang="fa-IR" sz="4800" dirty="0">
                <a:solidFill>
                  <a:srgbClr val="FF0000"/>
                </a:solidFill>
              </a:rPr>
              <a:t>مشمول و غیر مشمول قانون نظام صنفی </a:t>
            </a:r>
            <a:r>
              <a:rPr lang="fa-IR" sz="4800" dirty="0"/>
              <a:t>و </a:t>
            </a:r>
            <a:r>
              <a:rPr lang="fa-IR" sz="4800" dirty="0">
                <a:solidFill>
                  <a:srgbClr val="FF0000"/>
                </a:solidFill>
              </a:rPr>
              <a:t>حرف خاص</a:t>
            </a:r>
            <a:r>
              <a:rPr lang="fa-IR" sz="4800" dirty="0"/>
              <a:t>(از جمله مشاغل موضوع بند 24 ماده 55 قانون شهرداری، جایگاه سوخت، بازارهای میادین میوه و تره بار، بانکها و موسسات مالی و اعتباری، صندوق های قرض الحسنه، دفاتر کارگزاری بورس و صرافی ها و نظائر آنها) که در </a:t>
            </a:r>
            <a:r>
              <a:rPr lang="fa-IR" sz="4800" dirty="0">
                <a:solidFill>
                  <a:srgbClr val="FF0000"/>
                </a:solidFill>
              </a:rPr>
              <a:t>محدوده و حریم شهر </a:t>
            </a:r>
            <a:r>
              <a:rPr lang="fa-IR" sz="4800" dirty="0"/>
              <a:t>فعالیت دارند، به شرح زیر محاسبه و دریافت می شود 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2100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0A7C-6BE8-4100-A1F1-534AB2E0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991" y="43005"/>
            <a:ext cx="1586351" cy="82983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/>
              <a:t>مثال 9 )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216DCD-D548-43D6-8D7D-2CE6B56D9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8" y="852051"/>
            <a:ext cx="11817524" cy="5756567"/>
          </a:xfrm>
        </p:spPr>
      </p:pic>
    </p:spTree>
    <p:extLst>
      <p:ext uri="{BB962C8B-B14F-4D97-AF65-F5344CB8AC3E}">
        <p14:creationId xmlns:p14="http://schemas.microsoft.com/office/powerpoint/2010/main" val="3408700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52F6-6A6B-4765-90EB-6D4A958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4684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/>
              <a:t>کد نوسازی 1-49-12-8     </a:t>
            </a:r>
            <a:r>
              <a:rPr lang="fa-IR" sz="3600" dirty="0"/>
              <a:t> </a:t>
            </a:r>
            <a:r>
              <a:rPr lang="fa-IR" sz="2800" dirty="0"/>
              <a:t>نوع کاربری : مسکونی          تعداد واحد : 603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0ECA-2151-404A-B086-173B63E8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2057400"/>
            <a:ext cx="10647218" cy="4551217"/>
          </a:xfrm>
        </p:spPr>
        <p:txBody>
          <a:bodyPr>
            <a:normAutofit lnSpcReduction="10000"/>
          </a:bodyPr>
          <a:lstStyle/>
          <a:p>
            <a:pPr algn="r" rtl="1"/>
            <a:r>
              <a:rPr lang="en-US" dirty="0"/>
              <a:t>F</a:t>
            </a:r>
            <a:r>
              <a:rPr lang="fa-IR" dirty="0"/>
              <a:t> = </a:t>
            </a:r>
            <a:r>
              <a:rPr lang="en-US" dirty="0"/>
              <a:t>3.3</a:t>
            </a:r>
            <a:r>
              <a:rPr lang="fa-IR" dirty="0"/>
              <a:t> </a:t>
            </a:r>
            <a:r>
              <a:rPr lang="en-US" dirty="0"/>
              <a:t>D      </a:t>
            </a:r>
            <a:r>
              <a:rPr lang="fa-IR" dirty="0"/>
              <a:t> = </a:t>
            </a:r>
            <a:r>
              <a:rPr lang="en-US" dirty="0"/>
              <a:t>365</a:t>
            </a:r>
            <a:r>
              <a:rPr lang="fa-IR" dirty="0"/>
              <a:t> </a:t>
            </a:r>
            <a:r>
              <a:rPr lang="en-US" dirty="0"/>
              <a:t>      </a:t>
            </a:r>
            <a:r>
              <a:rPr lang="fa-IR" dirty="0"/>
              <a:t> </a:t>
            </a:r>
            <a:r>
              <a:rPr lang="en-US" dirty="0"/>
              <a:t>R</a:t>
            </a:r>
            <a:r>
              <a:rPr lang="fa-IR" dirty="0"/>
              <a:t>= 0.52</a:t>
            </a:r>
            <a:r>
              <a:rPr lang="en-US" dirty="0"/>
              <a:t> </a:t>
            </a:r>
            <a:r>
              <a:rPr lang="fa-IR" dirty="0"/>
              <a:t>    </a:t>
            </a:r>
            <a:r>
              <a:rPr lang="en-US" dirty="0" err="1"/>
              <a:t>Ct+Cd</a:t>
            </a:r>
            <a:r>
              <a:rPr lang="fa-IR" dirty="0"/>
              <a:t> = </a:t>
            </a:r>
            <a:r>
              <a:rPr lang="en-US" dirty="0"/>
              <a:t>12306</a:t>
            </a:r>
            <a:r>
              <a:rPr lang="fa-IR" dirty="0"/>
              <a:t> </a:t>
            </a:r>
            <a:r>
              <a:rPr lang="en-US" dirty="0"/>
              <a:t> </a:t>
            </a:r>
            <a:r>
              <a:rPr lang="fa-IR" dirty="0"/>
              <a:t>   </a:t>
            </a:r>
            <a:r>
              <a:rPr lang="en-US" dirty="0"/>
              <a:t>E2</a:t>
            </a:r>
            <a:r>
              <a:rPr lang="fa-IR" dirty="0"/>
              <a:t>= 0.87 </a:t>
            </a:r>
          </a:p>
          <a:p>
            <a:pPr algn="r" rtl="1"/>
            <a:endParaRPr lang="fa-IR" dirty="0"/>
          </a:p>
          <a:p>
            <a:pPr algn="r" rtl="1"/>
            <a:r>
              <a:rPr lang="en-US" dirty="0"/>
              <a:t>E1 </a:t>
            </a:r>
            <a:r>
              <a:rPr lang="fa-IR" dirty="0"/>
              <a:t> =تعداد واحد ×متوسط نوسازی 1401 مشهد/ نوسازی 1401 مجتمع= 603 × 1636837 / 798062288= 0.80856 </a:t>
            </a:r>
          </a:p>
          <a:p>
            <a:pPr algn="r" rtl="1"/>
            <a:r>
              <a:rPr lang="fa-IR" sz="2400" dirty="0"/>
              <a:t>نکته : نوسازی واحد مورد نظر الزاما برابر با نوسازی دریافتی در سال قبل نمی  باشد.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پسماند با فرمول:3.3 × 365 × 0.52 × 12306 × 0.80856 × 0.87 </a:t>
            </a:r>
            <a:r>
              <a:rPr lang="fa-IR"/>
              <a:t>× 603 </a:t>
            </a:r>
            <a:r>
              <a:rPr lang="fa-IR" dirty="0"/>
              <a:t>= </a:t>
            </a:r>
            <a:r>
              <a:rPr lang="fa-IR" dirty="0">
                <a:solidFill>
                  <a:srgbClr val="FF0000"/>
                </a:solidFill>
              </a:rPr>
              <a:t>3269458854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پسماند با نرخ تورم : 4116456606 × 1.41 = 5804203814</a:t>
            </a:r>
            <a:r>
              <a:rPr lang="fa-IR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1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6484-4AC1-476A-BDEA-23A25E7B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/>
              <a:t>عوارض بر مشاغل برای هر </a:t>
            </a:r>
            <a:r>
              <a:rPr lang="fa-IR" sz="3000" dirty="0">
                <a:solidFill>
                  <a:srgbClr val="FF0000"/>
                </a:solidFill>
              </a:rPr>
              <a:t>متر</a:t>
            </a:r>
            <a:r>
              <a:rPr lang="fa-IR" sz="3000" dirty="0"/>
              <a:t> مربع فضای </a:t>
            </a:r>
            <a:r>
              <a:rPr lang="fa-IR" sz="3000" dirty="0">
                <a:solidFill>
                  <a:srgbClr val="FF0000"/>
                </a:solidFill>
              </a:rPr>
              <a:t>خالص</a:t>
            </a:r>
            <a:r>
              <a:rPr lang="fa-IR" sz="3000" dirty="0"/>
              <a:t> ماهانه</a:t>
            </a:r>
            <a:r>
              <a:rPr lang="en-US" sz="3000" dirty="0"/>
              <a:t>=M×Q ×L × P × 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8DFD3-C999-4925-B639-80E1B64F2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algn="r" rtl="1"/>
            <a:r>
              <a:rPr lang="en-US" sz="3600" dirty="0"/>
              <a:t>M</a:t>
            </a:r>
            <a:r>
              <a:rPr lang="fa-IR" sz="3600" dirty="0"/>
              <a:t> : ضریب معبر و راسته از جدول شماره 3 پیوست شماره 4 </a:t>
            </a:r>
          </a:p>
          <a:p>
            <a:pPr algn="r" rtl="1"/>
            <a:r>
              <a:rPr lang="en-US" sz="3600" dirty="0"/>
              <a:t>Q</a:t>
            </a:r>
            <a:r>
              <a:rPr lang="fa-IR" sz="3600" dirty="0"/>
              <a:t> : ضریب نرخ شغل بر اساس جدول شماره 4 پیوست شماره 4 </a:t>
            </a:r>
          </a:p>
          <a:p>
            <a:pPr algn="r" rtl="1"/>
            <a:r>
              <a:rPr lang="en-US" sz="3600" dirty="0"/>
              <a:t>L</a:t>
            </a:r>
            <a:r>
              <a:rPr lang="fa-IR" sz="3600" dirty="0"/>
              <a:t> : ضریب تعدیل مطابق فرمول زیر محاسبه می گردد:</a:t>
            </a:r>
          </a:p>
          <a:p>
            <a:pPr algn="r" rtl="1"/>
            <a:r>
              <a:rPr lang="en-US" sz="3600" dirty="0"/>
              <a:t>L = P93/P × R </a:t>
            </a:r>
            <a:r>
              <a:rPr lang="fa-IR" sz="3600" dirty="0"/>
              <a:t> </a:t>
            </a:r>
          </a:p>
          <a:p>
            <a:pPr algn="r" rtl="1"/>
            <a:r>
              <a:rPr lang="en-US" sz="3600" dirty="0"/>
              <a:t>P</a:t>
            </a:r>
            <a:r>
              <a:rPr lang="fa-IR" sz="3600" dirty="0"/>
              <a:t> : ارزش معاملاتی موضوع ماده 64 قانون مالیات های مستقیم</a:t>
            </a:r>
          </a:p>
          <a:p>
            <a:pPr algn="r" rtl="1"/>
            <a:r>
              <a:rPr lang="en-US" sz="3600" dirty="0"/>
              <a:t>P93</a:t>
            </a:r>
            <a:r>
              <a:rPr lang="fa-IR" sz="3600" dirty="0"/>
              <a:t> : ارزش معاملاتی سال 1393 موضوع ماده  64 قانون مالیاتهای مستقیم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6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9674-08D2-43F4-9C0C-115AD295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sz="2800" dirty="0"/>
              <a:t>R</a:t>
            </a:r>
            <a:r>
              <a:rPr lang="fa-IR" sz="2800" dirty="0"/>
              <a:t> : ضریب حوزه – موقعیت جغرافیایی از جدول زیر : 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2AE4-C920-41A1-9D2E-24567A9F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9567"/>
            <a:ext cx="10515600" cy="2917395"/>
          </a:xfrm>
        </p:spPr>
        <p:txBody>
          <a:bodyPr/>
          <a:lstStyle/>
          <a:p>
            <a:pPr algn="r" rtl="1"/>
            <a:r>
              <a:rPr lang="en-US" dirty="0"/>
              <a:t>F</a:t>
            </a:r>
            <a:r>
              <a:rPr lang="fa-IR" dirty="0"/>
              <a:t> : ضریب طبقه به شرح جدول زیر : </a:t>
            </a:r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9A1AC-9A34-4F2D-B8C0-E1226D7AC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80" y="1560114"/>
            <a:ext cx="8151058" cy="877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7E7361-E57A-4FE6-9A43-CDB4174B7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822194"/>
              </p:ext>
            </p:extLst>
          </p:nvPr>
        </p:nvGraphicFramePr>
        <p:xfrm>
          <a:off x="519545" y="4420918"/>
          <a:ext cx="11139055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9378">
                  <a:extLst>
                    <a:ext uri="{9D8B030D-6E8A-4147-A177-3AD203B41FA5}">
                      <a16:colId xmlns:a16="http://schemas.microsoft.com/office/drawing/2014/main" val="647524264"/>
                    </a:ext>
                  </a:extLst>
                </a:gridCol>
                <a:gridCol w="1754123">
                  <a:extLst>
                    <a:ext uri="{9D8B030D-6E8A-4147-A177-3AD203B41FA5}">
                      <a16:colId xmlns:a16="http://schemas.microsoft.com/office/drawing/2014/main" val="254871740"/>
                    </a:ext>
                  </a:extLst>
                </a:gridCol>
                <a:gridCol w="1500382">
                  <a:extLst>
                    <a:ext uri="{9D8B030D-6E8A-4147-A177-3AD203B41FA5}">
                      <a16:colId xmlns:a16="http://schemas.microsoft.com/office/drawing/2014/main" val="3114200485"/>
                    </a:ext>
                  </a:extLst>
                </a:gridCol>
                <a:gridCol w="838449">
                  <a:extLst>
                    <a:ext uri="{9D8B030D-6E8A-4147-A177-3AD203B41FA5}">
                      <a16:colId xmlns:a16="http://schemas.microsoft.com/office/drawing/2014/main" val="573435273"/>
                    </a:ext>
                  </a:extLst>
                </a:gridCol>
                <a:gridCol w="692021">
                  <a:extLst>
                    <a:ext uri="{9D8B030D-6E8A-4147-A177-3AD203B41FA5}">
                      <a16:colId xmlns:a16="http://schemas.microsoft.com/office/drawing/2014/main" val="1498811554"/>
                    </a:ext>
                  </a:extLst>
                </a:gridCol>
                <a:gridCol w="645311">
                  <a:extLst>
                    <a:ext uri="{9D8B030D-6E8A-4147-A177-3AD203B41FA5}">
                      <a16:colId xmlns:a16="http://schemas.microsoft.com/office/drawing/2014/main" val="4206408588"/>
                    </a:ext>
                  </a:extLst>
                </a:gridCol>
                <a:gridCol w="692597">
                  <a:extLst>
                    <a:ext uri="{9D8B030D-6E8A-4147-A177-3AD203B41FA5}">
                      <a16:colId xmlns:a16="http://schemas.microsoft.com/office/drawing/2014/main" val="2545075515"/>
                    </a:ext>
                  </a:extLst>
                </a:gridCol>
                <a:gridCol w="650901">
                  <a:extLst>
                    <a:ext uri="{9D8B030D-6E8A-4147-A177-3AD203B41FA5}">
                      <a16:colId xmlns:a16="http://schemas.microsoft.com/office/drawing/2014/main" val="2045514535"/>
                    </a:ext>
                  </a:extLst>
                </a:gridCol>
                <a:gridCol w="653910">
                  <a:extLst>
                    <a:ext uri="{9D8B030D-6E8A-4147-A177-3AD203B41FA5}">
                      <a16:colId xmlns:a16="http://schemas.microsoft.com/office/drawing/2014/main" val="2190647955"/>
                    </a:ext>
                  </a:extLst>
                </a:gridCol>
                <a:gridCol w="724617">
                  <a:extLst>
                    <a:ext uri="{9D8B030D-6E8A-4147-A177-3AD203B41FA5}">
                      <a16:colId xmlns:a16="http://schemas.microsoft.com/office/drawing/2014/main" val="416701431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24093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a-IR" dirty="0"/>
                        <a:t>در صورت استفاده متقاضی از فضای باز انتفاعی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نیم طبقه سایر طبقات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نیم طبقه همکف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3- و پایین تر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2-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1-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همکف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1+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2+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3+ و بالاتر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طبقه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96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/>
                        <a:t>0.5 همان طبقه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0.5 همان طبقه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0.85 همان طبقه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/>
                        <a:t>قدیم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12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/>
                        <a:t>0.5 همان طبقه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0.5 همان طبقه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rgbClr val="FF0000"/>
                          </a:solidFill>
                        </a:rPr>
                        <a:t>0.5 همان طبقه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rgbClr val="FF0000"/>
                          </a:solidFill>
                        </a:rPr>
                        <a:t>0.35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rgbClr val="FF0000"/>
                          </a:solidFill>
                        </a:rPr>
                        <a:t>0.35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rgbClr val="FF0000"/>
                          </a:solidFill>
                        </a:rPr>
                        <a:t>0.6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rgbClr val="FF0000"/>
                          </a:solidFill>
                        </a:rPr>
                        <a:t>0.55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rgbClr val="FF0000"/>
                          </a:solidFill>
                        </a:rPr>
                        <a:t>0.45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rgbClr val="FF0000"/>
                          </a:solidFill>
                        </a:rPr>
                        <a:t>0.35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جدید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743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3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F1DD68-03A3-4A38-B5DD-987140EC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908" y="365125"/>
            <a:ext cx="1838892" cy="1325563"/>
          </a:xfrm>
        </p:spPr>
        <p:txBody>
          <a:bodyPr/>
          <a:lstStyle/>
          <a:p>
            <a:pPr algn="r" rtl="1"/>
            <a:r>
              <a:rPr lang="fa-IR" dirty="0"/>
              <a:t>مثال 1 )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02DB1A-812A-4BDB-BBDA-4190CD502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5421"/>
            <a:ext cx="8676708" cy="5521542"/>
          </a:xfrm>
        </p:spPr>
      </p:pic>
    </p:spTree>
    <p:extLst>
      <p:ext uri="{BB962C8B-B14F-4D97-AF65-F5344CB8AC3E}">
        <p14:creationId xmlns:p14="http://schemas.microsoft.com/office/powerpoint/2010/main" val="47930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52F6-6A6B-4765-90EB-6D4A958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4684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2800" dirty="0"/>
              <a:t>کد نوسازی 1-0-1-1-1-1-1   </a:t>
            </a:r>
            <a:br>
              <a:rPr lang="fa-IR" sz="2800" dirty="0"/>
            </a:br>
            <a:r>
              <a:rPr lang="fa-IR" sz="2800" dirty="0"/>
              <a:t>                                                                                                                              </a:t>
            </a:r>
            <a:r>
              <a:rPr lang="fa-IR" sz="3600" dirty="0"/>
              <a:t> </a:t>
            </a:r>
            <a:r>
              <a:rPr lang="fa-IR" sz="2800" dirty="0"/>
              <a:t>نوع شغل : صنایع فلزی           مساحت : 57 متر          حوزه درآمدی : یک           ماه فعالیت : 12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0ECA-2151-404A-B086-173B63E8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2389909"/>
            <a:ext cx="10647218" cy="4218708"/>
          </a:xfrm>
        </p:spPr>
        <p:txBody>
          <a:bodyPr/>
          <a:lstStyle/>
          <a:p>
            <a:pPr algn="r" rtl="1"/>
            <a:r>
              <a:rPr lang="en-US" dirty="0"/>
              <a:t>M</a:t>
            </a:r>
            <a:r>
              <a:rPr lang="fa-IR" dirty="0"/>
              <a:t> = 1         </a:t>
            </a:r>
            <a:r>
              <a:rPr lang="en-US" dirty="0"/>
              <a:t>Q</a:t>
            </a:r>
            <a:r>
              <a:rPr lang="fa-IR" dirty="0"/>
              <a:t> = 2.5            </a:t>
            </a:r>
            <a:r>
              <a:rPr lang="en-US" dirty="0"/>
              <a:t>P93</a:t>
            </a:r>
            <a:r>
              <a:rPr lang="fa-IR" dirty="0"/>
              <a:t> = 105000         </a:t>
            </a:r>
            <a:r>
              <a:rPr lang="en-US" dirty="0"/>
              <a:t>R</a:t>
            </a:r>
            <a:r>
              <a:rPr lang="fa-IR" dirty="0"/>
              <a:t> = 0.041 </a:t>
            </a:r>
          </a:p>
          <a:p>
            <a:pPr algn="r" rtl="1"/>
            <a:r>
              <a:rPr lang="en-US" dirty="0"/>
              <a:t>F </a:t>
            </a:r>
            <a:r>
              <a:rPr lang="fa-IR" dirty="0"/>
              <a:t> = ( 24 × 0.85) + ( 24 × 1 ) + ( 9 × 0.85 ) = 52.05 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عوارض با فرمول:1 × 2.5 × 105000 × 0.041 × 52.05 × 12 = 6722257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عوارض با نرخ تورم : 3627608 × 1.41 = </a:t>
            </a:r>
            <a:r>
              <a:rPr lang="fa-IR" dirty="0">
                <a:solidFill>
                  <a:srgbClr val="FF0000"/>
                </a:solidFill>
              </a:rPr>
              <a:t>5114927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1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F1DD68-03A3-4A38-B5DD-987140EC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908" y="365125"/>
            <a:ext cx="1838892" cy="1325563"/>
          </a:xfrm>
        </p:spPr>
        <p:txBody>
          <a:bodyPr/>
          <a:lstStyle/>
          <a:p>
            <a:pPr algn="r" rtl="1"/>
            <a:r>
              <a:rPr lang="fa-IR" dirty="0"/>
              <a:t>مثال 2 )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0C63A7-3505-46EA-82A5-87527E49B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0248"/>
            <a:ext cx="8676708" cy="5959145"/>
          </a:xfrm>
        </p:spPr>
      </p:pic>
    </p:spTree>
    <p:extLst>
      <p:ext uri="{BB962C8B-B14F-4D97-AF65-F5344CB8AC3E}">
        <p14:creationId xmlns:p14="http://schemas.microsoft.com/office/powerpoint/2010/main" val="363911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52F6-6A6B-4765-90EB-6D4A958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4684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2800" dirty="0"/>
              <a:t>کد نوسازی 4-0-1-1-1-1-1   </a:t>
            </a:r>
            <a:br>
              <a:rPr lang="fa-IR" sz="2800" dirty="0"/>
            </a:br>
            <a:r>
              <a:rPr lang="fa-IR" sz="2800" dirty="0"/>
              <a:t>                                                                                                                              </a:t>
            </a:r>
            <a:r>
              <a:rPr lang="fa-IR" sz="3600" dirty="0"/>
              <a:t> </a:t>
            </a:r>
            <a:r>
              <a:rPr lang="fa-IR" sz="2800" dirty="0"/>
              <a:t>نوع شغل : رنگ و میخ و لولا      مساحت : 34.6 متر        حوزه درآمدی : یک       ماه فعالیت : 12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0ECA-2151-404A-B086-173B63E8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2389909"/>
            <a:ext cx="10647218" cy="4218708"/>
          </a:xfrm>
        </p:spPr>
        <p:txBody>
          <a:bodyPr/>
          <a:lstStyle/>
          <a:p>
            <a:pPr algn="r" rtl="1"/>
            <a:r>
              <a:rPr lang="en-US" dirty="0"/>
              <a:t>M</a:t>
            </a:r>
            <a:r>
              <a:rPr lang="fa-IR" dirty="0"/>
              <a:t> = 1         </a:t>
            </a:r>
            <a:r>
              <a:rPr lang="en-US" dirty="0"/>
              <a:t>Q</a:t>
            </a:r>
            <a:r>
              <a:rPr lang="fa-IR" dirty="0"/>
              <a:t> = 2.5            </a:t>
            </a:r>
            <a:r>
              <a:rPr lang="en-US" dirty="0"/>
              <a:t>P93</a:t>
            </a:r>
            <a:r>
              <a:rPr lang="fa-IR" dirty="0"/>
              <a:t> = 105000         </a:t>
            </a:r>
            <a:r>
              <a:rPr lang="en-US" dirty="0"/>
              <a:t>R</a:t>
            </a:r>
            <a:r>
              <a:rPr lang="fa-IR" dirty="0"/>
              <a:t> = 0.041 </a:t>
            </a:r>
          </a:p>
          <a:p>
            <a:pPr algn="r" rtl="1"/>
            <a:r>
              <a:rPr lang="en-US" dirty="0"/>
              <a:t>F </a:t>
            </a:r>
            <a:r>
              <a:rPr lang="fa-IR" dirty="0"/>
              <a:t> = ( 9 × 0.85) + ( 25.6 × 1 ) = 33.25 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عوارض با فرمول:1 × 2.5 × 105000 × 0.041 × 33.25 × 12 = 4294237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عوارض با نرخ تورم : 2446095 × 1.41 = </a:t>
            </a:r>
            <a:r>
              <a:rPr lang="fa-IR" dirty="0">
                <a:solidFill>
                  <a:srgbClr val="FF0000"/>
                </a:solidFill>
              </a:rPr>
              <a:t>3448994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70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1681</Words>
  <Application>Microsoft Office PowerPoint</Application>
  <PresentationFormat>Widescreen</PresentationFormat>
  <Paragraphs>184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عوارض بر مشاغل</vt:lpstr>
      <vt:lpstr>مصوبه شورای شهر مشهد </vt:lpstr>
      <vt:lpstr>PowerPoint Presentation</vt:lpstr>
      <vt:lpstr>عوارض بر مشاغل برای هر متر مربع فضای خالص ماهانه=M×Q ×L × P × F</vt:lpstr>
      <vt:lpstr>R : ضریب حوزه – موقعیت جغرافیایی از جدول زیر :  </vt:lpstr>
      <vt:lpstr>مثال 1 )</vt:lpstr>
      <vt:lpstr>کد نوسازی 1-0-1-1-1-1-1                                                                                                                                   نوع شغل : صنایع فلزی           مساحت : 57 متر          حوزه درآمدی : یک           ماه فعالیت : 12 </vt:lpstr>
      <vt:lpstr>مثال 2 )</vt:lpstr>
      <vt:lpstr>کد نوسازی 4-0-1-1-1-1-1                                                                                                                                   نوع شغل : رنگ و میخ و لولا      مساحت : 34.6 متر        حوزه درآمدی : یک       ماه فعالیت : 12 </vt:lpstr>
      <vt:lpstr>مثال 3 )</vt:lpstr>
      <vt:lpstr>کد نوسازی 1-2-1-3-74-5-1                                                                                                                                   نوع شغل : بنگاه املاک    مساحت : 29.05 متر        حوزه درآمدی : یک       ماه فعالیت : 12 </vt:lpstr>
      <vt:lpstr>مثال 4 )</vt:lpstr>
      <vt:lpstr>کد نوسازی 1-0-1-15-122-5-10                                                                                                                                   نوع شغل : باشگاه ورزشی    مساحت : 240 متر        حوزه درآمدی : سه       ماه فعالیت : 12 </vt:lpstr>
      <vt:lpstr>بهای خدمات پسماند</vt:lpstr>
      <vt:lpstr>مصوبه شورای شهر مشهد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مثال 5 )</vt:lpstr>
      <vt:lpstr>کد نوسازی 1-0-1-1-1-1-1      نوع شغل : صنایع فلزی ( واحد غیرمسکونی مشمول عوارض بر مشاغل)</vt:lpstr>
      <vt:lpstr>مثال 6 )</vt:lpstr>
      <vt:lpstr>کد نوسازی 3-0-1-1-1-1-1      نوع شغل : چلوکبابی و چلوخورشتی( واحد غیرمسکونی مشمول عوارض بر مشاغل)</vt:lpstr>
      <vt:lpstr>مثال 7 )</vt:lpstr>
      <vt:lpstr>کد نوسازی 60-58-2-3      نوع کاربری : مسکونی          تعداد واحد : 1</vt:lpstr>
      <vt:lpstr>مثال 8 )</vt:lpstr>
      <vt:lpstr>کد نوسازی 6-1-10-1      نوع کاربری : اداری ( واحد غیرمسکونی فاقد عوارض بر مشاغل)</vt:lpstr>
      <vt:lpstr>مثال 9 )</vt:lpstr>
      <vt:lpstr>کد نوسازی 1-49-12-8      نوع کاربری : مسکونی          تعداد واحد : 603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عوارض بر مشاغل</dc:title>
  <dc:creator>محمدحامد فانی</dc:creator>
  <cp:lastModifiedBy>محمدحامد فانی</cp:lastModifiedBy>
  <cp:revision>55</cp:revision>
  <dcterms:created xsi:type="dcterms:W3CDTF">2023-07-02T07:00:44Z</dcterms:created>
  <dcterms:modified xsi:type="dcterms:W3CDTF">2024-04-13T06:09:02Z</dcterms:modified>
</cp:coreProperties>
</file>